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1"/>
  </p:notesMasterIdLst>
  <p:handoutMasterIdLst>
    <p:handoutMasterId r:id="rId32"/>
  </p:handoutMasterIdLst>
  <p:sldIdLst>
    <p:sldId id="603" r:id="rId8"/>
    <p:sldId id="2340" r:id="rId9"/>
    <p:sldId id="2368" r:id="rId10"/>
    <p:sldId id="2369" r:id="rId11"/>
    <p:sldId id="739" r:id="rId12"/>
    <p:sldId id="2367" r:id="rId13"/>
    <p:sldId id="2363" r:id="rId14"/>
    <p:sldId id="2370" r:id="rId15"/>
    <p:sldId id="2371" r:id="rId16"/>
    <p:sldId id="2373" r:id="rId17"/>
    <p:sldId id="2374" r:id="rId18"/>
    <p:sldId id="2375" r:id="rId19"/>
    <p:sldId id="2376" r:id="rId20"/>
    <p:sldId id="2378" r:id="rId21"/>
    <p:sldId id="2379" r:id="rId22"/>
    <p:sldId id="2382" r:id="rId23"/>
    <p:sldId id="2377" r:id="rId24"/>
    <p:sldId id="2380" r:id="rId25"/>
    <p:sldId id="2381" r:id="rId26"/>
    <p:sldId id="2383" r:id="rId27"/>
    <p:sldId id="2362" r:id="rId28"/>
    <p:sldId id="741" r:id="rId29"/>
    <p:sldId id="582" r:id="rId3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11/17/23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37222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chenzomi12.github.io/"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chenzomi12.github.io/" TargetMode="Externa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hyperlink" Target="https://chenzomi12.github.io/" TargetMode="Externa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9.png"/><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4.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5.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6"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2" r:id="rId10"/>
    <p:sldLayoutId id="2147483983" r:id="rId11"/>
    <p:sldLayoutId id="2147483984" r:id="rId12"/>
    <p:sldLayoutId id="2147483985"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2023/11/17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7" y="1962001"/>
            <a:ext cx="11076543"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tx2"/>
                </a:solidFill>
                <a:latin typeface="Gill Sans MT" panose="020B0502020104020203" pitchFamily="34" charset="0"/>
              </a:rPr>
              <a:t>数据存储现状</a:t>
            </a:r>
            <a:r>
              <a:rPr lang="en-US" altLang="zh-CN" sz="9600" dirty="0">
                <a:solidFill>
                  <a:schemeClr val="tx2"/>
                </a:solidFill>
                <a:latin typeface="Gill Sans MT" panose="020B0502020104020203" pitchFamily="34" charset="0"/>
              </a:rPr>
              <a:t>&amp;</a:t>
            </a:r>
            <a:r>
              <a:rPr lang="zh-CN" altLang="en-US" sz="9600" dirty="0">
                <a:solidFill>
                  <a:schemeClr val="tx2"/>
                </a:solidFill>
                <a:latin typeface="Gill Sans MT" panose="020B0502020104020203" pitchFamily="34" charset="0"/>
              </a:rPr>
              <a:t>场景</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存储类型与 </a:t>
            </a:r>
            <a:r>
              <a:rPr lang="en-US" altLang="zh-CN" dirty="0">
                <a:latin typeface="Gill Sans MT" panose="020B0502020104020203" pitchFamily="34" charset="0"/>
                <a:sym typeface="Huawei Sans" panose="020C0503030203020204" pitchFamily="34" charset="0"/>
              </a:rPr>
              <a:t>AI</a:t>
            </a:r>
            <a:r>
              <a:rPr lang="zh-CN" altLang="en-US" dirty="0">
                <a:latin typeface="Gill Sans MT" panose="020B0502020104020203" pitchFamily="34" charset="0"/>
                <a:sym typeface="Huawei Sans" panose="020C0503030203020204" pitchFamily="34" charset="0"/>
              </a:rPr>
              <a:t> 的关系</a:t>
            </a:r>
            <a:endParaRPr kumimoji="1"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0491707C-D1E4-C243-91F2-867E8BFA2550}"/>
              </a:ext>
            </a:extLst>
          </p:cNvPr>
          <p:cNvPicPr>
            <a:picLocks noChangeAspect="1"/>
          </p:cNvPicPr>
          <p:nvPr/>
        </p:nvPicPr>
        <p:blipFill>
          <a:blip r:embed="rId2"/>
          <a:stretch>
            <a:fillRect/>
          </a:stretch>
        </p:blipFill>
        <p:spPr>
          <a:xfrm>
            <a:off x="1734444" y="1316930"/>
            <a:ext cx="8727873" cy="5038150"/>
          </a:xfrm>
          <a:prstGeom prst="rect">
            <a:avLst/>
          </a:prstGeom>
        </p:spPr>
      </p:pic>
    </p:spTree>
    <p:extLst>
      <p:ext uri="{BB962C8B-B14F-4D97-AF65-F5344CB8AC3E}">
        <p14:creationId xmlns:p14="http://schemas.microsoft.com/office/powerpoint/2010/main" val="3147159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存储类型与 </a:t>
            </a:r>
            <a:r>
              <a:rPr lang="en-US" altLang="zh-CN" dirty="0">
                <a:latin typeface="Gill Sans MT" panose="020B0502020104020203" pitchFamily="34" charset="0"/>
                <a:sym typeface="Huawei Sans" panose="020C0503030203020204" pitchFamily="34" charset="0"/>
              </a:rPr>
              <a:t>AI</a:t>
            </a:r>
            <a:r>
              <a:rPr lang="zh-CN" altLang="en-US" dirty="0">
                <a:latin typeface="Gill Sans MT" panose="020B0502020104020203" pitchFamily="34" charset="0"/>
                <a:sym typeface="Huawei Sans" panose="020C0503030203020204" pitchFamily="34" charset="0"/>
              </a:rPr>
              <a:t> 的关系</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存储的数据格式：</a:t>
            </a:r>
            <a:r>
              <a:rPr lang="zh-CN" altLang="en-US" dirty="0"/>
              <a:t>块存储、文件存储、对象存储。</a:t>
            </a:r>
            <a:endParaRPr lang="en-US" altLang="zh-CN" dirty="0"/>
          </a:p>
          <a:p>
            <a:r>
              <a:rPr lang="zh-CN" altLang="en-US" b="1" dirty="0"/>
              <a:t>块存储：</a:t>
            </a:r>
            <a:r>
              <a:rPr lang="zh-CN" altLang="en-US" dirty="0"/>
              <a:t>可获取任何数据（文件或数据库</a:t>
            </a:r>
            <a:r>
              <a:rPr lang="en-US" altLang="zh-CN" dirty="0"/>
              <a:t>item</a:t>
            </a:r>
            <a:r>
              <a:rPr lang="zh-CN" altLang="en-US" dirty="0"/>
              <a:t>），将其分为大小相同的数据块；</a:t>
            </a:r>
            <a:endParaRPr lang="en-US" altLang="zh-CN" dirty="0"/>
          </a:p>
          <a:p>
            <a:r>
              <a:rPr lang="zh-CN" altLang="en-US" b="1" dirty="0"/>
              <a:t>文件存储：</a:t>
            </a:r>
            <a:r>
              <a:rPr lang="zh-CN" altLang="en-US" dirty="0"/>
              <a:t>以文件 </a:t>
            </a:r>
            <a:r>
              <a:rPr lang="en-US" altLang="zh-CN" dirty="0"/>
              <a:t>and/or</a:t>
            </a:r>
            <a:r>
              <a:rPr lang="zh-CN" altLang="en-US" dirty="0"/>
              <a:t> 文件夹的层次结构来这里和呈现数据；</a:t>
            </a:r>
            <a:endParaRPr lang="en-US" altLang="zh-CN" dirty="0"/>
          </a:p>
          <a:p>
            <a:pPr lvl="1"/>
            <a:r>
              <a:rPr lang="en-US" altLang="zh-CN" sz="1600" dirty="0">
                <a:highlight>
                  <a:srgbClr val="FFFF00"/>
                </a:highlight>
              </a:rPr>
              <a:t>——</a:t>
            </a:r>
            <a:r>
              <a:rPr lang="zh-CN" altLang="en-US" sz="1600" dirty="0">
                <a:highlight>
                  <a:srgbClr val="FFFF00"/>
                </a:highlight>
              </a:rPr>
              <a:t> 已经 </a:t>
            </a:r>
            <a:r>
              <a:rPr lang="en-US" altLang="zh-CN" sz="1600" dirty="0">
                <a:highlight>
                  <a:srgbClr val="FFFF00"/>
                </a:highlight>
              </a:rPr>
              <a:t>Label</a:t>
            </a:r>
            <a:r>
              <a:rPr lang="zh-CN" altLang="en-US" sz="1600" dirty="0">
                <a:highlight>
                  <a:srgbClr val="FFFF00"/>
                </a:highlight>
              </a:rPr>
              <a:t> 好的标签数据和训练数据，通过文件夹来管理，提供基础的封装格式</a:t>
            </a:r>
            <a:r>
              <a:rPr lang="en-US" altLang="zh-CN" sz="1600" dirty="0">
                <a:highlight>
                  <a:srgbClr val="FFFF00"/>
                </a:highlight>
              </a:rPr>
              <a:t>.</a:t>
            </a:r>
          </a:p>
          <a:p>
            <a:r>
              <a:rPr lang="zh-CN" altLang="en-US" b="1" dirty="0"/>
              <a:t>对象存续：</a:t>
            </a:r>
            <a:r>
              <a:rPr lang="zh-CN" altLang="en-US" dirty="0"/>
              <a:t>非结构化格式 </a:t>
            </a:r>
            <a:r>
              <a:rPr lang="en-US" altLang="zh-CN" dirty="0"/>
              <a:t>and/or</a:t>
            </a:r>
            <a:r>
              <a:rPr lang="zh-CN" altLang="en-US" dirty="0"/>
              <a:t> 对象的单位存储和管理数据；</a:t>
            </a:r>
            <a:endParaRPr lang="en-US" altLang="zh-CN" dirty="0"/>
          </a:p>
        </p:txBody>
      </p:sp>
    </p:spTree>
    <p:extLst>
      <p:ext uri="{BB962C8B-B14F-4D97-AF65-F5344CB8AC3E}">
        <p14:creationId xmlns:p14="http://schemas.microsoft.com/office/powerpoint/2010/main" val="13968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存储类型与 </a:t>
            </a:r>
            <a:r>
              <a:rPr lang="en-US" altLang="zh-CN" dirty="0">
                <a:latin typeface="Gill Sans MT" panose="020B0502020104020203" pitchFamily="34" charset="0"/>
                <a:sym typeface="Huawei Sans" panose="020C0503030203020204" pitchFamily="34" charset="0"/>
              </a:rPr>
              <a:t>AI</a:t>
            </a:r>
            <a:r>
              <a:rPr lang="zh-CN" altLang="en-US" dirty="0">
                <a:latin typeface="Gill Sans MT" panose="020B0502020104020203" pitchFamily="34" charset="0"/>
                <a:sym typeface="Huawei Sans" panose="020C0503030203020204" pitchFamily="34" charset="0"/>
              </a:rPr>
              <a:t> 的关系</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存储的数据格式：</a:t>
            </a:r>
            <a:r>
              <a:rPr lang="zh-CN" altLang="en-US" dirty="0"/>
              <a:t>块存储、文件存储、对象存储。</a:t>
            </a:r>
            <a:endParaRPr lang="en-US" altLang="zh-CN" dirty="0"/>
          </a:p>
          <a:p>
            <a:r>
              <a:rPr lang="zh-CN" altLang="en-US" b="1" dirty="0"/>
              <a:t>块存储：</a:t>
            </a:r>
            <a:r>
              <a:rPr lang="zh-CN" altLang="en-US" dirty="0"/>
              <a:t>可获取任何数据（文件或数据库</a:t>
            </a:r>
            <a:r>
              <a:rPr lang="en-US" altLang="zh-CN" dirty="0"/>
              <a:t>item</a:t>
            </a:r>
            <a:r>
              <a:rPr lang="zh-CN" altLang="en-US" dirty="0"/>
              <a:t>），将其分为大小相同的数据块；</a:t>
            </a:r>
            <a:endParaRPr lang="en-US" altLang="zh-CN" dirty="0"/>
          </a:p>
          <a:p>
            <a:r>
              <a:rPr lang="zh-CN" altLang="en-US" b="1" dirty="0"/>
              <a:t>文件存储：</a:t>
            </a:r>
            <a:r>
              <a:rPr lang="zh-CN" altLang="en-US" dirty="0"/>
              <a:t>以文件 </a:t>
            </a:r>
            <a:r>
              <a:rPr lang="en-US" altLang="zh-CN" dirty="0"/>
              <a:t>and/or</a:t>
            </a:r>
            <a:r>
              <a:rPr lang="zh-CN" altLang="en-US" dirty="0"/>
              <a:t> 文件夹的层次结构来这里和呈现数据；</a:t>
            </a:r>
            <a:endParaRPr lang="en-US" altLang="zh-CN" dirty="0"/>
          </a:p>
          <a:p>
            <a:r>
              <a:rPr lang="zh-CN" altLang="en-US" b="1" dirty="0"/>
              <a:t>对象存储：</a:t>
            </a:r>
            <a:r>
              <a:rPr lang="zh-CN" altLang="en-US" dirty="0"/>
              <a:t>非结构化格式 </a:t>
            </a:r>
            <a:r>
              <a:rPr lang="en-US" altLang="zh-CN" dirty="0"/>
              <a:t>and/or</a:t>
            </a:r>
            <a:r>
              <a:rPr lang="zh-CN" altLang="en-US" dirty="0"/>
              <a:t> 对象的单位存储和管理数据；</a:t>
            </a:r>
            <a:endParaRPr lang="en-US" altLang="zh-CN" dirty="0"/>
          </a:p>
          <a:p>
            <a:pPr lvl="1"/>
            <a:r>
              <a:rPr lang="en-US" altLang="zh-CN" sz="1600" dirty="0">
                <a:highlight>
                  <a:srgbClr val="FFFF00"/>
                </a:highlight>
              </a:rPr>
              <a:t>——</a:t>
            </a:r>
            <a:r>
              <a:rPr lang="zh-CN" altLang="en-US" sz="1600" dirty="0">
                <a:highlight>
                  <a:srgbClr val="FFFF00"/>
                </a:highlight>
              </a:rPr>
              <a:t> 训练数据以对象存储为主，把图像、视频、语料以张量作为对象给</a:t>
            </a:r>
            <a:r>
              <a:rPr lang="en-US" altLang="zh-CN" sz="1600" dirty="0">
                <a:highlight>
                  <a:srgbClr val="FFFF00"/>
                </a:highlight>
              </a:rPr>
              <a:t>AI</a:t>
            </a:r>
            <a:r>
              <a:rPr lang="zh-CN" altLang="en-US" sz="1600" dirty="0">
                <a:highlight>
                  <a:srgbClr val="FFFF00"/>
                </a:highlight>
              </a:rPr>
              <a:t>框架输入</a:t>
            </a:r>
            <a:endParaRPr lang="en-US" altLang="zh-CN" sz="1600" dirty="0">
              <a:highlight>
                <a:srgbClr val="FFFF00"/>
              </a:highlight>
            </a:endParaRPr>
          </a:p>
        </p:txBody>
      </p:sp>
    </p:spTree>
    <p:extLst>
      <p:ext uri="{BB962C8B-B14F-4D97-AF65-F5344CB8AC3E}">
        <p14:creationId xmlns:p14="http://schemas.microsoft.com/office/powerpoint/2010/main" val="3715861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存储类型对比</a:t>
            </a:r>
            <a:endParaRPr kumimoji="1" lang="zh-CN" altLang="en-US" dirty="0">
              <a:latin typeface="Gill Sans MT" panose="020B0502020104020203" pitchFamily="34" charset="0"/>
            </a:endParaRPr>
          </a:p>
        </p:txBody>
      </p:sp>
      <p:graphicFrame>
        <p:nvGraphicFramePr>
          <p:cNvPr id="3" name="表格 2">
            <a:extLst>
              <a:ext uri="{FF2B5EF4-FFF2-40B4-BE49-F238E27FC236}">
                <a16:creationId xmlns:a16="http://schemas.microsoft.com/office/drawing/2014/main" id="{71459C72-1630-8141-A645-EB7BAD852375}"/>
              </a:ext>
            </a:extLst>
          </p:cNvPr>
          <p:cNvGraphicFramePr>
            <a:graphicFrameLocks noGrp="1"/>
          </p:cNvGraphicFramePr>
          <p:nvPr>
            <p:extLst>
              <p:ext uri="{D42A27DB-BD31-4B8C-83A1-F6EECF244321}">
                <p14:modId xmlns:p14="http://schemas.microsoft.com/office/powerpoint/2010/main" val="147236918"/>
              </p:ext>
            </p:extLst>
          </p:nvPr>
        </p:nvGraphicFramePr>
        <p:xfrm>
          <a:off x="708490" y="1363980"/>
          <a:ext cx="10632171" cy="4854171"/>
        </p:xfrm>
        <a:graphic>
          <a:graphicData uri="http://schemas.openxmlformats.org/drawingml/2006/table">
            <a:tbl>
              <a:tblPr firstRow="1" bandRow="1">
                <a:tableStyleId>{5940675A-B579-460E-94D1-54222C63F5DA}</a:tableStyleId>
              </a:tblPr>
              <a:tblGrid>
                <a:gridCol w="1435620">
                  <a:extLst>
                    <a:ext uri="{9D8B030D-6E8A-4147-A177-3AD203B41FA5}">
                      <a16:colId xmlns:a16="http://schemas.microsoft.com/office/drawing/2014/main" val="3051846861"/>
                    </a:ext>
                  </a:extLst>
                </a:gridCol>
                <a:gridCol w="3065517">
                  <a:extLst>
                    <a:ext uri="{9D8B030D-6E8A-4147-A177-3AD203B41FA5}">
                      <a16:colId xmlns:a16="http://schemas.microsoft.com/office/drawing/2014/main" val="2714597363"/>
                    </a:ext>
                  </a:extLst>
                </a:gridCol>
                <a:gridCol w="3065517">
                  <a:extLst>
                    <a:ext uri="{9D8B030D-6E8A-4147-A177-3AD203B41FA5}">
                      <a16:colId xmlns:a16="http://schemas.microsoft.com/office/drawing/2014/main" val="3944527661"/>
                    </a:ext>
                  </a:extLst>
                </a:gridCol>
                <a:gridCol w="3065517">
                  <a:extLst>
                    <a:ext uri="{9D8B030D-6E8A-4147-A177-3AD203B41FA5}">
                      <a16:colId xmlns:a16="http://schemas.microsoft.com/office/drawing/2014/main" val="3718541929"/>
                    </a:ext>
                  </a:extLst>
                </a:gridCol>
              </a:tblGrid>
              <a:tr h="602013">
                <a:tc>
                  <a:txBody>
                    <a:bodyPr/>
                    <a:lstStyle/>
                    <a:p>
                      <a:endParaRPr lang="zh-CN" altLang="en-US" sz="1400" dirty="0">
                        <a:solidFill>
                          <a:srgbClr val="595757"/>
                        </a:solidFill>
                        <a:latin typeface="Gill Sans MT" panose="020B0502020104020203" pitchFamily="34" charset="0"/>
                        <a:ea typeface="+mj-ea"/>
                      </a:endParaRP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块存储</a:t>
                      </a: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文件存储</a:t>
                      </a: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对象存储</a:t>
                      </a:r>
                    </a:p>
                  </a:txBody>
                  <a:tcPr anchor="ctr">
                    <a:solidFill>
                      <a:schemeClr val="bg1"/>
                    </a:solidFill>
                  </a:tcPr>
                </a:tc>
                <a:extLst>
                  <a:ext uri="{0D108BD9-81ED-4DB2-BD59-A6C34878D82A}">
                    <a16:rowId xmlns:a16="http://schemas.microsoft.com/office/drawing/2014/main" val="466033402"/>
                  </a:ext>
                </a:extLst>
              </a:tr>
              <a:tr h="602013">
                <a:tc>
                  <a:txBody>
                    <a:bodyPr/>
                    <a:lstStyle/>
                    <a:p>
                      <a:r>
                        <a:rPr lang="zh-CN" altLang="en-US" sz="1600" b="1" dirty="0">
                          <a:solidFill>
                            <a:srgbClr val="595757"/>
                          </a:solidFill>
                          <a:latin typeface="Gill Sans MT" panose="020B0502020104020203" pitchFamily="34" charset="0"/>
                          <a:ea typeface="+mj-ea"/>
                        </a:rPr>
                        <a:t>操作对象</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块（卷 </a:t>
                      </a:r>
                      <a:r>
                        <a:rPr lang="en-US" altLang="zh-CN" sz="1200" dirty="0">
                          <a:solidFill>
                            <a:srgbClr val="595757"/>
                          </a:solidFill>
                          <a:latin typeface="Gill Sans MT" panose="020B0502020104020203" pitchFamily="34" charset="0"/>
                          <a:ea typeface="+mj-ea"/>
                        </a:rPr>
                        <a:t>and/or</a:t>
                      </a:r>
                      <a:r>
                        <a:rPr lang="zh-CN" altLang="en-US" sz="1200" dirty="0">
                          <a:solidFill>
                            <a:srgbClr val="595757"/>
                          </a:solidFill>
                          <a:latin typeface="Gill Sans MT" panose="020B0502020104020203" pitchFamily="34" charset="0"/>
                          <a:ea typeface="+mj-ea"/>
                        </a:rPr>
                        <a:t> 硬盘），按 </a:t>
                      </a:r>
                      <a:r>
                        <a:rPr lang="en-US" altLang="zh-CN" sz="1200" dirty="0">
                          <a:solidFill>
                            <a:srgbClr val="595757"/>
                          </a:solidFill>
                          <a:latin typeface="Gill Sans MT" panose="020B0502020104020203" pitchFamily="34" charset="0"/>
                          <a:ea typeface="+mj-ea"/>
                        </a:rPr>
                        <a:t>Byte</a:t>
                      </a:r>
                      <a:r>
                        <a:rPr lang="zh-CN" altLang="en-US" sz="1200" dirty="0">
                          <a:solidFill>
                            <a:srgbClr val="595757"/>
                          </a:solidFill>
                          <a:latin typeface="Gill Sans MT" panose="020B0502020104020203" pitchFamily="34" charset="0"/>
                          <a:ea typeface="+mj-ea"/>
                        </a:rPr>
                        <a:t> 访问</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文件和文件夹</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规定数据结构的数据单元作为对象</a:t>
                      </a:r>
                    </a:p>
                  </a:txBody>
                  <a:tcPr anchor="ctr">
                    <a:solidFill>
                      <a:schemeClr val="bg1"/>
                    </a:solidFill>
                  </a:tcPr>
                </a:tc>
                <a:extLst>
                  <a:ext uri="{0D108BD9-81ED-4DB2-BD59-A6C34878D82A}">
                    <a16:rowId xmlns:a16="http://schemas.microsoft.com/office/drawing/2014/main" val="43672987"/>
                  </a:ext>
                </a:extLst>
              </a:tr>
              <a:tr h="602013">
                <a:tc>
                  <a:txBody>
                    <a:bodyPr/>
                    <a:lstStyle/>
                    <a:p>
                      <a:r>
                        <a:rPr lang="zh-CN" altLang="en-US" sz="1600" b="1" dirty="0">
                          <a:solidFill>
                            <a:srgbClr val="595757"/>
                          </a:solidFill>
                          <a:latin typeface="Gill Sans MT" panose="020B0502020104020203" pitchFamily="34" charset="0"/>
                          <a:ea typeface="+mj-ea"/>
                        </a:rPr>
                        <a:t>存储结构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rPr>
                        <a:t>非连续存储的结构化固定 </a:t>
                      </a:r>
                      <a:r>
                        <a:rPr lang="en-US" altLang="zh-CN" sz="1200" dirty="0">
                          <a:solidFill>
                            <a:srgbClr val="595757"/>
                          </a:solidFill>
                          <a:latin typeface="Gill Sans MT" panose="020B0502020104020203" pitchFamily="34" charset="0"/>
                        </a:rPr>
                        <a:t>Block</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层级结构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地址空间</a:t>
                      </a:r>
                    </a:p>
                  </a:txBody>
                  <a:tcPr anchor="ctr">
                    <a:solidFill>
                      <a:schemeClr val="bg1"/>
                    </a:solidFill>
                  </a:tcPr>
                </a:tc>
                <a:extLst>
                  <a:ext uri="{0D108BD9-81ED-4DB2-BD59-A6C34878D82A}">
                    <a16:rowId xmlns:a16="http://schemas.microsoft.com/office/drawing/2014/main" val="4031310653"/>
                  </a:ext>
                </a:extLst>
              </a:tr>
              <a:tr h="602013">
                <a:tc>
                  <a:txBody>
                    <a:bodyPr/>
                    <a:lstStyle/>
                    <a:p>
                      <a:r>
                        <a:rPr lang="zh-CN" altLang="en-US" sz="1600" b="1" dirty="0">
                          <a:solidFill>
                            <a:srgbClr val="595757"/>
                          </a:solidFill>
                          <a:latin typeface="Gill Sans MT" panose="020B0502020104020203" pitchFamily="34" charset="0"/>
                          <a:ea typeface="+mj-ea"/>
                        </a:rPr>
                        <a:t>数据结构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rPr>
                        <a:t>数组</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二叉树</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哈希表</a:t>
                      </a:r>
                    </a:p>
                  </a:txBody>
                  <a:tcPr anchor="ctr">
                    <a:solidFill>
                      <a:schemeClr val="bg1"/>
                    </a:solidFill>
                  </a:tcPr>
                </a:tc>
                <a:extLst>
                  <a:ext uri="{0D108BD9-81ED-4DB2-BD59-A6C34878D82A}">
                    <a16:rowId xmlns:a16="http://schemas.microsoft.com/office/drawing/2014/main" val="3357471855"/>
                  </a:ext>
                </a:extLst>
              </a:tr>
              <a:tr h="602013">
                <a:tc>
                  <a:txBody>
                    <a:bodyPr/>
                    <a:lstStyle/>
                    <a:p>
                      <a:r>
                        <a:rPr lang="zh-CN" altLang="en-US" sz="1600" b="1" dirty="0">
                          <a:solidFill>
                            <a:srgbClr val="595757"/>
                          </a:solidFill>
                          <a:latin typeface="Gill Sans MT" panose="020B0502020104020203" pitchFamily="34" charset="0"/>
                          <a:ea typeface="+mj-ea"/>
                        </a:rPr>
                        <a:t>文件管理</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存储到硬盘的文件为主，需要额外的资源和管理来支持块存储上的文件</a:t>
                      </a:r>
                      <a:endParaRPr lang="en-US" altLang="zh-CN" sz="1200" dirty="0">
                        <a:solidFill>
                          <a:srgbClr val="595757"/>
                        </a:solidFill>
                        <a:latin typeface="Gill Sans MT" panose="020B0502020104020203" pitchFamily="34" charset="0"/>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支持常见的文件协议和权限模式，可提供配置为使用共享文件存储的一个用程序使用</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将视频、音频、图像、网络元数据文件存储为对象</a:t>
                      </a:r>
                    </a:p>
                  </a:txBody>
                  <a:tcPr anchor="ctr">
                    <a:solidFill>
                      <a:schemeClr val="bg1"/>
                    </a:solidFill>
                  </a:tcPr>
                </a:tc>
                <a:extLst>
                  <a:ext uri="{0D108BD9-81ED-4DB2-BD59-A6C34878D82A}">
                    <a16:rowId xmlns:a16="http://schemas.microsoft.com/office/drawing/2014/main" val="435108431"/>
                  </a:ext>
                </a:extLst>
              </a:tr>
              <a:tr h="602013">
                <a:tc>
                  <a:txBody>
                    <a:bodyPr/>
                    <a:lstStyle/>
                    <a:p>
                      <a:r>
                        <a:rPr lang="zh-CN" altLang="en-US" sz="1600" b="1" dirty="0">
                          <a:solidFill>
                            <a:srgbClr val="595757"/>
                          </a:solidFill>
                          <a:latin typeface="Gill Sans MT" panose="020B0502020104020203" pitchFamily="34" charset="0"/>
                          <a:ea typeface="+mj-ea"/>
                        </a:rPr>
                        <a:t>元数据管理</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使用的关联元数据很少</a:t>
                      </a:r>
                      <a:endParaRPr lang="en-US" altLang="zh-CN" sz="1200" dirty="0">
                        <a:solidFill>
                          <a:srgbClr val="595757"/>
                        </a:solidFill>
                        <a:latin typeface="Gill Sans MT" panose="020B0502020104020203" pitchFamily="34" charset="0"/>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仅存储与文件相关的有限元数据</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可以存储任何对象的无限元数据，自定义字段等</a:t>
                      </a:r>
                    </a:p>
                  </a:txBody>
                  <a:tcPr anchor="ctr">
                    <a:solidFill>
                      <a:schemeClr val="bg1"/>
                    </a:solidFill>
                  </a:tcPr>
                </a:tc>
                <a:extLst>
                  <a:ext uri="{0D108BD9-81ED-4DB2-BD59-A6C34878D82A}">
                    <a16:rowId xmlns:a16="http://schemas.microsoft.com/office/drawing/2014/main" val="3051855733"/>
                  </a:ext>
                </a:extLst>
              </a:tr>
              <a:tr h="602013">
                <a:tc>
                  <a:txBody>
                    <a:bodyPr/>
                    <a:lstStyle/>
                    <a:p>
                      <a:r>
                        <a:rPr lang="zh-CN" altLang="en-US" sz="1600" b="1" dirty="0">
                          <a:solidFill>
                            <a:srgbClr val="595757"/>
                          </a:solidFill>
                          <a:latin typeface="Gill Sans MT" panose="020B0502020104020203" pitchFamily="34" charset="0"/>
                          <a:ea typeface="+mj-ea"/>
                        </a:rPr>
                        <a:t>存储性能</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高性能、低延迟和快速的数据传输</a:t>
                      </a:r>
                      <a:endParaRPr lang="en-US" altLang="zh-CN" sz="1200" dirty="0">
                        <a:solidFill>
                          <a:srgbClr val="595757"/>
                        </a:solidFill>
                        <a:latin typeface="Gill Sans MT" panose="020B0502020104020203" pitchFamily="34" charset="0"/>
                      </a:endParaRPr>
                    </a:p>
                    <a:p>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为共享文件访问提供高性能</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存储海量不规则数据</a:t>
                      </a:r>
                    </a:p>
                  </a:txBody>
                  <a:tcPr anchor="ctr">
                    <a:solidFill>
                      <a:schemeClr val="bg1"/>
                    </a:solidFill>
                  </a:tcPr>
                </a:tc>
                <a:extLst>
                  <a:ext uri="{0D108BD9-81ED-4DB2-BD59-A6C34878D82A}">
                    <a16:rowId xmlns:a16="http://schemas.microsoft.com/office/drawing/2014/main" val="3970531745"/>
                  </a:ext>
                </a:extLst>
              </a:tr>
              <a:tr h="602013">
                <a:tc>
                  <a:txBody>
                    <a:bodyPr/>
                    <a:lstStyle/>
                    <a:p>
                      <a:r>
                        <a:rPr lang="zh-CN" altLang="en-US" sz="1600" b="1" dirty="0">
                          <a:solidFill>
                            <a:srgbClr val="595757"/>
                          </a:solidFill>
                          <a:latin typeface="Gill Sans MT" panose="020B0502020104020203" pitchFamily="34" charset="0"/>
                          <a:ea typeface="+mj-ea"/>
                        </a:rPr>
                        <a:t>物理存储</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200" dirty="0">
                          <a:solidFill>
                            <a:srgbClr val="595757"/>
                          </a:solidFill>
                          <a:latin typeface="Gill Sans MT" panose="020B0502020104020203" pitchFamily="34" charset="0"/>
                        </a:rPr>
                        <a:t>SSD</a:t>
                      </a:r>
                      <a:r>
                        <a:rPr lang="zh-CN" altLang="en-US" sz="1200" dirty="0">
                          <a:solidFill>
                            <a:srgbClr val="595757"/>
                          </a:solidFill>
                          <a:latin typeface="Gill Sans MT" panose="020B0502020104020203" pitchFamily="34" charset="0"/>
                        </a:rPr>
                        <a:t>、</a:t>
                      </a:r>
                      <a:r>
                        <a:rPr lang="en-US" altLang="zh-CN" sz="1200" dirty="0">
                          <a:solidFill>
                            <a:srgbClr val="595757"/>
                          </a:solidFill>
                          <a:latin typeface="Gill Sans MT" panose="020B0502020104020203" pitchFamily="34" charset="0"/>
                        </a:rPr>
                        <a:t>HDD</a:t>
                      </a:r>
                    </a:p>
                    <a:p>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本地</a:t>
                      </a:r>
                      <a:r>
                        <a:rPr lang="en-US" altLang="zh-CN" sz="1200" dirty="0">
                          <a:solidFill>
                            <a:srgbClr val="595757"/>
                          </a:solidFill>
                          <a:latin typeface="Gill Sans MT" panose="020B0502020104020203" pitchFamily="34" charset="0"/>
                          <a:ea typeface="+mj-ea"/>
                        </a:rPr>
                        <a:t>NAS</a:t>
                      </a:r>
                      <a:r>
                        <a:rPr lang="zh-CN" altLang="en-US" sz="1200" dirty="0">
                          <a:solidFill>
                            <a:srgbClr val="595757"/>
                          </a:solidFill>
                          <a:latin typeface="Gill Sans MT" panose="020B0502020104020203" pitchFamily="34" charset="0"/>
                          <a:ea typeface="+mj-ea"/>
                        </a:rPr>
                        <a:t>服务器或者</a:t>
                      </a:r>
                      <a:r>
                        <a:rPr lang="en-US" altLang="zh-CN" sz="1200" dirty="0">
                          <a:solidFill>
                            <a:srgbClr val="595757"/>
                          </a:solidFill>
                          <a:latin typeface="Gill Sans MT" panose="020B0502020104020203" pitchFamily="34" charset="0"/>
                          <a:ea typeface="+mj-ea"/>
                        </a:rPr>
                        <a:t>SSD/HDD</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分布式存储节点</a:t>
                      </a:r>
                    </a:p>
                  </a:txBody>
                  <a:tcPr anchor="ctr">
                    <a:solidFill>
                      <a:schemeClr val="bg1"/>
                    </a:solidFill>
                  </a:tcPr>
                </a:tc>
                <a:extLst>
                  <a:ext uri="{0D108BD9-81ED-4DB2-BD59-A6C34878D82A}">
                    <a16:rowId xmlns:a16="http://schemas.microsoft.com/office/drawing/2014/main" val="558923143"/>
                  </a:ext>
                </a:extLst>
              </a:tr>
            </a:tbl>
          </a:graphicData>
        </a:graphic>
      </p:graphicFrame>
    </p:spTree>
    <p:extLst>
      <p:ext uri="{BB962C8B-B14F-4D97-AF65-F5344CB8AC3E}">
        <p14:creationId xmlns:p14="http://schemas.microsoft.com/office/powerpoint/2010/main" val="98847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存储类型对比</a:t>
            </a:r>
            <a:endParaRPr kumimoji="1" lang="zh-CN" altLang="en-US" dirty="0">
              <a:latin typeface="Gill Sans MT" panose="020B0502020104020203" pitchFamily="34" charset="0"/>
            </a:endParaRPr>
          </a:p>
        </p:txBody>
      </p:sp>
      <p:graphicFrame>
        <p:nvGraphicFramePr>
          <p:cNvPr id="3" name="表格 2">
            <a:extLst>
              <a:ext uri="{FF2B5EF4-FFF2-40B4-BE49-F238E27FC236}">
                <a16:creationId xmlns:a16="http://schemas.microsoft.com/office/drawing/2014/main" id="{71459C72-1630-8141-A645-EB7BAD852375}"/>
              </a:ext>
            </a:extLst>
          </p:cNvPr>
          <p:cNvGraphicFramePr>
            <a:graphicFrameLocks noGrp="1"/>
          </p:cNvGraphicFramePr>
          <p:nvPr>
            <p:extLst>
              <p:ext uri="{D42A27DB-BD31-4B8C-83A1-F6EECF244321}">
                <p14:modId xmlns:p14="http://schemas.microsoft.com/office/powerpoint/2010/main" val="3413405642"/>
              </p:ext>
            </p:extLst>
          </p:nvPr>
        </p:nvGraphicFramePr>
        <p:xfrm>
          <a:off x="623635" y="1313182"/>
          <a:ext cx="10632171" cy="4980952"/>
        </p:xfrm>
        <a:graphic>
          <a:graphicData uri="http://schemas.openxmlformats.org/drawingml/2006/table">
            <a:tbl>
              <a:tblPr firstRow="1" bandRow="1">
                <a:tableStyleId>{5940675A-B579-460E-94D1-54222C63F5DA}</a:tableStyleId>
              </a:tblPr>
              <a:tblGrid>
                <a:gridCol w="1435620">
                  <a:extLst>
                    <a:ext uri="{9D8B030D-6E8A-4147-A177-3AD203B41FA5}">
                      <a16:colId xmlns:a16="http://schemas.microsoft.com/office/drawing/2014/main" val="3051846861"/>
                    </a:ext>
                  </a:extLst>
                </a:gridCol>
                <a:gridCol w="3065517">
                  <a:extLst>
                    <a:ext uri="{9D8B030D-6E8A-4147-A177-3AD203B41FA5}">
                      <a16:colId xmlns:a16="http://schemas.microsoft.com/office/drawing/2014/main" val="2714597363"/>
                    </a:ext>
                  </a:extLst>
                </a:gridCol>
                <a:gridCol w="3065517">
                  <a:extLst>
                    <a:ext uri="{9D8B030D-6E8A-4147-A177-3AD203B41FA5}">
                      <a16:colId xmlns:a16="http://schemas.microsoft.com/office/drawing/2014/main" val="3944527661"/>
                    </a:ext>
                  </a:extLst>
                </a:gridCol>
                <a:gridCol w="3065517">
                  <a:extLst>
                    <a:ext uri="{9D8B030D-6E8A-4147-A177-3AD203B41FA5}">
                      <a16:colId xmlns:a16="http://schemas.microsoft.com/office/drawing/2014/main" val="3718541929"/>
                    </a:ext>
                  </a:extLst>
                </a:gridCol>
              </a:tblGrid>
              <a:tr h="542609">
                <a:tc>
                  <a:txBody>
                    <a:bodyPr/>
                    <a:lstStyle/>
                    <a:p>
                      <a:endParaRPr lang="zh-CN" altLang="en-US" sz="1400" dirty="0">
                        <a:solidFill>
                          <a:srgbClr val="595757"/>
                        </a:solidFill>
                        <a:latin typeface="Gill Sans MT" panose="020B0502020104020203" pitchFamily="34" charset="0"/>
                        <a:ea typeface="+mj-ea"/>
                      </a:endParaRP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块存储</a:t>
                      </a: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文件存储</a:t>
                      </a:r>
                    </a:p>
                  </a:txBody>
                  <a:tcPr anchor="ctr">
                    <a:solidFill>
                      <a:schemeClr val="bg1"/>
                    </a:solidFill>
                  </a:tcPr>
                </a:tc>
                <a:tc>
                  <a:txBody>
                    <a:bodyPr/>
                    <a:lstStyle/>
                    <a:p>
                      <a:pPr algn="ctr"/>
                      <a:r>
                        <a:rPr lang="zh-CN" altLang="en-US" sz="1600" b="1" dirty="0">
                          <a:solidFill>
                            <a:srgbClr val="595757"/>
                          </a:solidFill>
                          <a:latin typeface="Gill Sans MT" panose="020B0502020104020203" pitchFamily="34" charset="0"/>
                          <a:ea typeface="+mj-ea"/>
                        </a:rPr>
                        <a:t>对象存储</a:t>
                      </a:r>
                    </a:p>
                  </a:txBody>
                  <a:tcPr anchor="ctr">
                    <a:solidFill>
                      <a:schemeClr val="bg1"/>
                    </a:solidFill>
                  </a:tcPr>
                </a:tc>
                <a:extLst>
                  <a:ext uri="{0D108BD9-81ED-4DB2-BD59-A6C34878D82A}">
                    <a16:rowId xmlns:a16="http://schemas.microsoft.com/office/drawing/2014/main" val="466033402"/>
                  </a:ext>
                </a:extLst>
              </a:tr>
              <a:tr h="542609">
                <a:tc>
                  <a:txBody>
                    <a:bodyPr/>
                    <a:lstStyle/>
                    <a:p>
                      <a:r>
                        <a:rPr lang="zh-CN" altLang="en-US" sz="1600" b="1" dirty="0">
                          <a:solidFill>
                            <a:srgbClr val="595757"/>
                          </a:solidFill>
                          <a:latin typeface="Gill Sans MT" panose="020B0502020104020203" pitchFamily="34" charset="0"/>
                          <a:ea typeface="+mj-ea"/>
                        </a:rPr>
                        <a:t>操作对象</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块（卷 </a:t>
                      </a:r>
                      <a:r>
                        <a:rPr lang="en-US" altLang="zh-CN" sz="1200" dirty="0">
                          <a:solidFill>
                            <a:srgbClr val="595757"/>
                          </a:solidFill>
                          <a:latin typeface="Gill Sans MT" panose="020B0502020104020203" pitchFamily="34" charset="0"/>
                          <a:ea typeface="+mj-ea"/>
                        </a:rPr>
                        <a:t>and/or</a:t>
                      </a:r>
                      <a:r>
                        <a:rPr lang="zh-CN" altLang="en-US" sz="1200" dirty="0">
                          <a:solidFill>
                            <a:srgbClr val="595757"/>
                          </a:solidFill>
                          <a:latin typeface="Gill Sans MT" panose="020B0502020104020203" pitchFamily="34" charset="0"/>
                          <a:ea typeface="+mj-ea"/>
                        </a:rPr>
                        <a:t> 硬盘），按 </a:t>
                      </a:r>
                      <a:r>
                        <a:rPr lang="en-US" altLang="zh-CN" sz="1200" dirty="0">
                          <a:solidFill>
                            <a:srgbClr val="595757"/>
                          </a:solidFill>
                          <a:latin typeface="Gill Sans MT" panose="020B0502020104020203" pitchFamily="34" charset="0"/>
                          <a:ea typeface="+mj-ea"/>
                        </a:rPr>
                        <a:t>Byte</a:t>
                      </a:r>
                      <a:r>
                        <a:rPr lang="zh-CN" altLang="en-US" sz="1200" dirty="0">
                          <a:solidFill>
                            <a:srgbClr val="595757"/>
                          </a:solidFill>
                          <a:latin typeface="Gill Sans MT" panose="020B0502020104020203" pitchFamily="34" charset="0"/>
                          <a:ea typeface="+mj-ea"/>
                        </a:rPr>
                        <a:t> 访问</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文件和文件夹</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规定数据结构的数据单元作为对象</a:t>
                      </a:r>
                    </a:p>
                  </a:txBody>
                  <a:tcPr anchor="ctr">
                    <a:solidFill>
                      <a:schemeClr val="bg1"/>
                    </a:solidFill>
                  </a:tcPr>
                </a:tc>
                <a:extLst>
                  <a:ext uri="{0D108BD9-81ED-4DB2-BD59-A6C34878D82A}">
                    <a16:rowId xmlns:a16="http://schemas.microsoft.com/office/drawing/2014/main" val="43672987"/>
                  </a:ext>
                </a:extLst>
              </a:tr>
              <a:tr h="542609">
                <a:tc>
                  <a:txBody>
                    <a:bodyPr/>
                    <a:lstStyle/>
                    <a:p>
                      <a:r>
                        <a:rPr lang="zh-CN" altLang="en-US" sz="1600" b="1" dirty="0">
                          <a:solidFill>
                            <a:srgbClr val="595757"/>
                          </a:solidFill>
                          <a:latin typeface="Gill Sans MT" panose="020B0502020104020203" pitchFamily="34" charset="0"/>
                          <a:ea typeface="+mj-ea"/>
                        </a:rPr>
                        <a:t>存储结构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rPr>
                        <a:t>非连续存储的结构化固定 </a:t>
                      </a:r>
                      <a:r>
                        <a:rPr lang="en-US" altLang="zh-CN" sz="1200" dirty="0">
                          <a:solidFill>
                            <a:srgbClr val="595757"/>
                          </a:solidFill>
                          <a:latin typeface="Gill Sans MT" panose="020B0502020104020203" pitchFamily="34" charset="0"/>
                        </a:rPr>
                        <a:t>Block</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层级结构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地址空间</a:t>
                      </a:r>
                    </a:p>
                  </a:txBody>
                  <a:tcPr anchor="ctr">
                    <a:solidFill>
                      <a:schemeClr val="bg1"/>
                    </a:solidFill>
                  </a:tcPr>
                </a:tc>
                <a:extLst>
                  <a:ext uri="{0D108BD9-81ED-4DB2-BD59-A6C34878D82A}">
                    <a16:rowId xmlns:a16="http://schemas.microsoft.com/office/drawing/2014/main" val="4031310653"/>
                  </a:ext>
                </a:extLst>
              </a:tr>
              <a:tr h="542609">
                <a:tc>
                  <a:txBody>
                    <a:bodyPr/>
                    <a:lstStyle/>
                    <a:p>
                      <a:r>
                        <a:rPr lang="zh-CN" altLang="en-US" sz="1600" b="1" dirty="0">
                          <a:solidFill>
                            <a:srgbClr val="595757"/>
                          </a:solidFill>
                          <a:latin typeface="Gill Sans MT" panose="020B0502020104020203" pitchFamily="34" charset="0"/>
                          <a:ea typeface="+mj-ea"/>
                        </a:rPr>
                        <a:t>数据结构</a:t>
                      </a:r>
                    </a:p>
                  </a:txBody>
                  <a:tcPr anchor="ctr">
                    <a:solidFill>
                      <a:schemeClr val="bg1"/>
                    </a:solidFill>
                  </a:tcPr>
                </a:tc>
                <a:tc>
                  <a:txBody>
                    <a:bodyPr/>
                    <a:lstStyle/>
                    <a:p>
                      <a:r>
                        <a:rPr lang="zh-CN" altLang="en-US" sz="1200" dirty="0">
                          <a:solidFill>
                            <a:srgbClr val="595757"/>
                          </a:solidFill>
                          <a:latin typeface="Gill Sans MT" panose="020B0502020104020203" pitchFamily="34" charset="0"/>
                        </a:rPr>
                        <a:t>数组</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二叉树</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哈希表</a:t>
                      </a:r>
                    </a:p>
                  </a:txBody>
                  <a:tcPr anchor="ctr">
                    <a:solidFill>
                      <a:schemeClr val="bg1"/>
                    </a:solidFill>
                  </a:tcPr>
                </a:tc>
                <a:extLst>
                  <a:ext uri="{0D108BD9-81ED-4DB2-BD59-A6C34878D82A}">
                    <a16:rowId xmlns:a16="http://schemas.microsoft.com/office/drawing/2014/main" val="3357471855"/>
                  </a:ext>
                </a:extLst>
              </a:tr>
              <a:tr h="576920">
                <a:tc>
                  <a:txBody>
                    <a:bodyPr/>
                    <a:lstStyle/>
                    <a:p>
                      <a:r>
                        <a:rPr lang="zh-CN" altLang="en-US" sz="1600" b="1" dirty="0">
                          <a:solidFill>
                            <a:srgbClr val="595757"/>
                          </a:solidFill>
                          <a:latin typeface="Gill Sans MT" panose="020B0502020104020203" pitchFamily="34" charset="0"/>
                          <a:ea typeface="+mj-ea"/>
                        </a:rPr>
                        <a:t>文件管理</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存储到硬盘的文件为主，需要额外的资源和管理来支持块存储上的文件</a:t>
                      </a:r>
                      <a:endParaRPr lang="en-US" altLang="zh-CN" sz="1200" dirty="0">
                        <a:solidFill>
                          <a:srgbClr val="595757"/>
                        </a:solidFill>
                        <a:latin typeface="Gill Sans MT" panose="020B0502020104020203" pitchFamily="34" charset="0"/>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支持常见的文件协议和权限模式，可提供配置为使用共享文件存储的一个用程序使用</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将视频、音频、图像、网络元数据文件存储为对象</a:t>
                      </a:r>
                    </a:p>
                  </a:txBody>
                  <a:tcPr anchor="ctr">
                    <a:solidFill>
                      <a:schemeClr val="bg1"/>
                    </a:solidFill>
                  </a:tcPr>
                </a:tc>
                <a:extLst>
                  <a:ext uri="{0D108BD9-81ED-4DB2-BD59-A6C34878D82A}">
                    <a16:rowId xmlns:a16="http://schemas.microsoft.com/office/drawing/2014/main" val="435108431"/>
                  </a:ext>
                </a:extLst>
              </a:tr>
              <a:tr h="542609">
                <a:tc>
                  <a:txBody>
                    <a:bodyPr/>
                    <a:lstStyle/>
                    <a:p>
                      <a:r>
                        <a:rPr lang="zh-CN" altLang="en-US" sz="1600" b="1" dirty="0">
                          <a:solidFill>
                            <a:srgbClr val="595757"/>
                          </a:solidFill>
                          <a:latin typeface="Gill Sans MT" panose="020B0502020104020203" pitchFamily="34" charset="0"/>
                          <a:ea typeface="+mj-ea"/>
                        </a:rPr>
                        <a:t>元数据管理</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使用的关联元数据很少</a:t>
                      </a:r>
                      <a:endParaRPr lang="en-US" altLang="zh-CN" sz="1200" dirty="0">
                        <a:solidFill>
                          <a:srgbClr val="595757"/>
                        </a:solidFill>
                        <a:latin typeface="Gill Sans MT" panose="020B0502020104020203" pitchFamily="34" charset="0"/>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仅存储与文件相关的有限元数据</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可以存储任何对象的无限元数据，自定义字段等</a:t>
                      </a:r>
                    </a:p>
                  </a:txBody>
                  <a:tcPr anchor="ctr">
                    <a:solidFill>
                      <a:schemeClr val="bg1"/>
                    </a:solidFill>
                  </a:tcPr>
                </a:tc>
                <a:extLst>
                  <a:ext uri="{0D108BD9-81ED-4DB2-BD59-A6C34878D82A}">
                    <a16:rowId xmlns:a16="http://schemas.microsoft.com/office/drawing/2014/main" val="3051855733"/>
                  </a:ext>
                </a:extLst>
              </a:tr>
              <a:tr h="542609">
                <a:tc>
                  <a:txBody>
                    <a:bodyPr/>
                    <a:lstStyle/>
                    <a:p>
                      <a:r>
                        <a:rPr lang="zh-CN" altLang="en-US" sz="1600" b="1" dirty="0">
                          <a:solidFill>
                            <a:srgbClr val="595757"/>
                          </a:solidFill>
                          <a:latin typeface="Gill Sans MT" panose="020B0502020104020203" pitchFamily="34" charset="0"/>
                          <a:ea typeface="+mj-ea"/>
                        </a:rPr>
                        <a:t>存储性能</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solidFill>
                            <a:srgbClr val="595757"/>
                          </a:solidFill>
                          <a:latin typeface="Gill Sans MT" panose="020B0502020104020203" pitchFamily="34" charset="0"/>
                        </a:rPr>
                        <a:t>高性能、低延迟和快速的数据传输</a:t>
                      </a:r>
                      <a:endParaRPr lang="en-US" altLang="zh-CN" sz="1200" dirty="0">
                        <a:solidFill>
                          <a:srgbClr val="595757"/>
                        </a:solidFill>
                        <a:latin typeface="Gill Sans MT" panose="020B0502020104020203" pitchFamily="34" charset="0"/>
                      </a:endParaRPr>
                    </a:p>
                    <a:p>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为共享文件访问提供高性能</a:t>
                      </a: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存储海量不规则数据</a:t>
                      </a:r>
                    </a:p>
                  </a:txBody>
                  <a:tcPr anchor="ctr">
                    <a:solidFill>
                      <a:schemeClr val="bg1"/>
                    </a:solidFill>
                  </a:tcPr>
                </a:tc>
                <a:extLst>
                  <a:ext uri="{0D108BD9-81ED-4DB2-BD59-A6C34878D82A}">
                    <a16:rowId xmlns:a16="http://schemas.microsoft.com/office/drawing/2014/main" val="3970531745"/>
                  </a:ext>
                </a:extLst>
              </a:tr>
              <a:tr h="542609">
                <a:tc>
                  <a:txBody>
                    <a:bodyPr/>
                    <a:lstStyle/>
                    <a:p>
                      <a:r>
                        <a:rPr lang="zh-CN" altLang="en-US" sz="1600" b="1" dirty="0">
                          <a:solidFill>
                            <a:srgbClr val="595757"/>
                          </a:solidFill>
                          <a:latin typeface="Gill Sans MT" panose="020B0502020104020203" pitchFamily="34" charset="0"/>
                          <a:ea typeface="+mj-ea"/>
                        </a:rPr>
                        <a:t>物理存储</a:t>
                      </a:r>
                    </a:p>
                  </a:txBody>
                  <a:tcPr anchor="ctr">
                    <a:solidFill>
                      <a:schemeClr val="bg1"/>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200" dirty="0">
                          <a:solidFill>
                            <a:srgbClr val="595757"/>
                          </a:solidFill>
                          <a:latin typeface="Gill Sans MT" panose="020B0502020104020203" pitchFamily="34" charset="0"/>
                        </a:rPr>
                        <a:t>SSD</a:t>
                      </a:r>
                      <a:r>
                        <a:rPr lang="zh-CN" altLang="en-US" sz="1200" dirty="0">
                          <a:solidFill>
                            <a:srgbClr val="595757"/>
                          </a:solidFill>
                          <a:latin typeface="Gill Sans MT" panose="020B0502020104020203" pitchFamily="34" charset="0"/>
                        </a:rPr>
                        <a:t>、</a:t>
                      </a:r>
                      <a:r>
                        <a:rPr lang="en-US" altLang="zh-CN" sz="1200" dirty="0">
                          <a:solidFill>
                            <a:srgbClr val="595757"/>
                          </a:solidFill>
                          <a:latin typeface="Gill Sans MT" panose="020B0502020104020203" pitchFamily="34" charset="0"/>
                        </a:rPr>
                        <a:t>HDD</a:t>
                      </a:r>
                    </a:p>
                    <a:p>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本地</a:t>
                      </a:r>
                      <a:r>
                        <a:rPr lang="en-US" altLang="zh-CN" sz="1200" dirty="0">
                          <a:solidFill>
                            <a:srgbClr val="595757"/>
                          </a:solidFill>
                          <a:latin typeface="Gill Sans MT" panose="020B0502020104020203" pitchFamily="34" charset="0"/>
                          <a:ea typeface="+mj-ea"/>
                        </a:rPr>
                        <a:t>NAS</a:t>
                      </a:r>
                      <a:r>
                        <a:rPr lang="zh-CN" altLang="en-US" sz="1200" dirty="0">
                          <a:solidFill>
                            <a:srgbClr val="595757"/>
                          </a:solidFill>
                          <a:latin typeface="Gill Sans MT" panose="020B0502020104020203" pitchFamily="34" charset="0"/>
                          <a:ea typeface="+mj-ea"/>
                        </a:rPr>
                        <a:t>服务器或者</a:t>
                      </a:r>
                      <a:r>
                        <a:rPr lang="en-US" altLang="zh-CN" sz="1200" dirty="0">
                          <a:solidFill>
                            <a:srgbClr val="595757"/>
                          </a:solidFill>
                          <a:latin typeface="Gill Sans MT" panose="020B0502020104020203" pitchFamily="34" charset="0"/>
                          <a:ea typeface="+mj-ea"/>
                        </a:rPr>
                        <a:t>SSD/HDD</a:t>
                      </a:r>
                      <a:endParaRPr lang="zh-CN" altLang="en-US" sz="1200" dirty="0">
                        <a:solidFill>
                          <a:srgbClr val="595757"/>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595757"/>
                          </a:solidFill>
                          <a:latin typeface="Gill Sans MT" panose="020B0502020104020203" pitchFamily="34" charset="0"/>
                          <a:ea typeface="+mj-ea"/>
                        </a:rPr>
                        <a:t>分布式存储节点</a:t>
                      </a:r>
                    </a:p>
                  </a:txBody>
                  <a:tcPr anchor="ctr">
                    <a:solidFill>
                      <a:schemeClr val="bg1"/>
                    </a:solidFill>
                  </a:tcPr>
                </a:tc>
                <a:extLst>
                  <a:ext uri="{0D108BD9-81ED-4DB2-BD59-A6C34878D82A}">
                    <a16:rowId xmlns:a16="http://schemas.microsoft.com/office/drawing/2014/main" val="558923143"/>
                  </a:ext>
                </a:extLst>
              </a:tr>
              <a:tr h="542609">
                <a:tc>
                  <a:txBody>
                    <a:bodyPr/>
                    <a:lstStyle/>
                    <a:p>
                      <a:r>
                        <a:rPr lang="zh-CN" altLang="en-US" sz="1600" b="1" dirty="0">
                          <a:solidFill>
                            <a:srgbClr val="595757"/>
                          </a:solidFill>
                          <a:latin typeface="Gill Sans MT" panose="020B0502020104020203" pitchFamily="34" charset="0"/>
                          <a:ea typeface="+mj-ea"/>
                        </a:rPr>
                        <a:t>跟</a:t>
                      </a:r>
                      <a:r>
                        <a:rPr lang="en-US" altLang="zh-CN" sz="1600" b="1" dirty="0">
                          <a:solidFill>
                            <a:srgbClr val="595757"/>
                          </a:solidFill>
                          <a:latin typeface="Gill Sans MT" panose="020B0502020104020203" pitchFamily="34" charset="0"/>
                          <a:ea typeface="+mj-ea"/>
                        </a:rPr>
                        <a:t>AI</a:t>
                      </a:r>
                      <a:r>
                        <a:rPr lang="zh-CN" altLang="en-US" sz="1600" b="1" dirty="0">
                          <a:solidFill>
                            <a:srgbClr val="595757"/>
                          </a:solidFill>
                          <a:latin typeface="Gill Sans MT" panose="020B0502020104020203" pitchFamily="34" charset="0"/>
                          <a:ea typeface="+mj-ea"/>
                        </a:rPr>
                        <a:t>关系</a:t>
                      </a:r>
                    </a:p>
                  </a:txBody>
                  <a:tcPr anchor="ctr">
                    <a:solidFill>
                      <a:schemeClr val="accent2">
                        <a:lumMod val="40000"/>
                        <a:lumOff val="60000"/>
                      </a:schemeClr>
                    </a:solidFill>
                  </a:tcPr>
                </a:tc>
                <a:tc>
                  <a:txBody>
                    <a:bodyPr/>
                    <a:lstStyle/>
                    <a:p>
                      <a:pPr algn="l"/>
                      <a:r>
                        <a:rPr lang="en-US" altLang="zh-CN" sz="1600" b="0" dirty="0">
                          <a:solidFill>
                            <a:srgbClr val="595757"/>
                          </a:solidFill>
                          <a:latin typeface="Gill Sans MT" panose="020B0502020104020203" pitchFamily="34" charset="0"/>
                          <a:ea typeface="+mj-ea"/>
                        </a:rPr>
                        <a:t>CKPT</a:t>
                      </a:r>
                      <a:r>
                        <a:rPr lang="zh-CN" altLang="en-US" sz="1600" b="0" dirty="0">
                          <a:solidFill>
                            <a:srgbClr val="595757"/>
                          </a:solidFill>
                          <a:latin typeface="Gill Sans MT" panose="020B0502020104020203" pitchFamily="34" charset="0"/>
                          <a:ea typeface="+mj-ea"/>
                        </a:rPr>
                        <a:t>权重文件</a:t>
                      </a:r>
                    </a:p>
                  </a:txBody>
                  <a:tcPr anchor="ctr">
                    <a:solidFill>
                      <a:schemeClr val="accent2">
                        <a:lumMod val="40000"/>
                        <a:lumOff val="60000"/>
                      </a:schemeClr>
                    </a:solidFill>
                  </a:tcPr>
                </a:tc>
                <a:tc>
                  <a:txBody>
                    <a:bodyPr/>
                    <a:lstStyle/>
                    <a:p>
                      <a:pPr algn="l"/>
                      <a:r>
                        <a:rPr lang="zh-CN" altLang="en-US" sz="1600" b="0" dirty="0">
                          <a:solidFill>
                            <a:srgbClr val="595757"/>
                          </a:solidFill>
                          <a:latin typeface="Gill Sans MT" panose="020B0502020104020203" pitchFamily="34" charset="0"/>
                          <a:ea typeface="+mj-ea"/>
                        </a:rPr>
                        <a:t>基础数据格式</a:t>
                      </a:r>
                    </a:p>
                  </a:txBody>
                  <a:tcPr anchor="ctr">
                    <a:solidFill>
                      <a:schemeClr val="accent2">
                        <a:lumMod val="40000"/>
                        <a:lumOff val="60000"/>
                      </a:schemeClr>
                    </a:solidFill>
                  </a:tcPr>
                </a:tc>
                <a:tc>
                  <a:txBody>
                    <a:bodyPr/>
                    <a:lstStyle/>
                    <a:p>
                      <a:pPr algn="l"/>
                      <a:r>
                        <a:rPr lang="zh-CN" altLang="en-US" sz="1600" b="0" dirty="0">
                          <a:solidFill>
                            <a:srgbClr val="595757"/>
                          </a:solidFill>
                          <a:latin typeface="Gill Sans MT" panose="020B0502020104020203" pitchFamily="34" charset="0"/>
                          <a:ea typeface="+mj-ea"/>
                        </a:rPr>
                        <a:t>训练数据</a:t>
                      </a:r>
                      <a:r>
                        <a:rPr lang="en-US" altLang="zh-CN" sz="1600" b="0" dirty="0">
                          <a:solidFill>
                            <a:srgbClr val="595757"/>
                          </a:solidFill>
                          <a:latin typeface="Gill Sans MT" panose="020B0502020104020203" pitchFamily="34" charset="0"/>
                          <a:ea typeface="+mj-ea"/>
                        </a:rPr>
                        <a:t>(</a:t>
                      </a:r>
                      <a:r>
                        <a:rPr lang="zh-CN" altLang="en-US" sz="1600" b="0" dirty="0">
                          <a:solidFill>
                            <a:srgbClr val="595757"/>
                          </a:solidFill>
                          <a:latin typeface="Gill Sans MT" panose="020B0502020104020203" pitchFamily="34" charset="0"/>
                          <a:ea typeface="+mj-ea"/>
                        </a:rPr>
                        <a:t>图像、音频、语料等</a:t>
                      </a:r>
                      <a:r>
                        <a:rPr lang="en-US" altLang="zh-CN" sz="1600" b="0" dirty="0">
                          <a:solidFill>
                            <a:srgbClr val="595757"/>
                          </a:solidFill>
                          <a:latin typeface="Gill Sans MT" panose="020B0502020104020203" pitchFamily="34" charset="0"/>
                          <a:ea typeface="+mj-ea"/>
                        </a:rPr>
                        <a:t>)</a:t>
                      </a:r>
                      <a:endParaRPr lang="zh-CN" altLang="en-US" sz="1600" b="0" dirty="0">
                        <a:solidFill>
                          <a:srgbClr val="595757"/>
                        </a:solidFill>
                        <a:latin typeface="Gill Sans MT" panose="020B0502020104020203" pitchFamily="34" charset="0"/>
                        <a:ea typeface="+mj-ea"/>
                      </a:endParaRPr>
                    </a:p>
                  </a:txBody>
                  <a:tcPr anchor="ctr">
                    <a:solidFill>
                      <a:schemeClr val="accent2">
                        <a:lumMod val="40000"/>
                        <a:lumOff val="60000"/>
                      </a:schemeClr>
                    </a:solidFill>
                  </a:tcPr>
                </a:tc>
                <a:extLst>
                  <a:ext uri="{0D108BD9-81ED-4DB2-BD59-A6C34878D82A}">
                    <a16:rowId xmlns:a16="http://schemas.microsoft.com/office/drawing/2014/main" val="1154032338"/>
                  </a:ext>
                </a:extLst>
              </a:tr>
            </a:tbl>
          </a:graphicData>
        </a:graphic>
      </p:graphicFrame>
    </p:spTree>
    <p:extLst>
      <p:ext uri="{BB962C8B-B14F-4D97-AF65-F5344CB8AC3E}">
        <p14:creationId xmlns:p14="http://schemas.microsoft.com/office/powerpoint/2010/main" val="249100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使用场景</a:t>
            </a:r>
          </a:p>
        </p:txBody>
      </p:sp>
    </p:spTree>
    <p:extLst>
      <p:ext uri="{BB962C8B-B14F-4D97-AF65-F5344CB8AC3E}">
        <p14:creationId xmlns:p14="http://schemas.microsoft.com/office/powerpoint/2010/main" val="149999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D99E491-87F4-AB41-836B-B8BD5483FE2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1C0B6A7-CDF3-C344-9A01-9D175368D406}"/>
              </a:ext>
            </a:extLst>
          </p:cNvPr>
          <p:cNvSpPr>
            <a:spLocks noGrp="1"/>
          </p:cNvSpPr>
          <p:nvPr>
            <p:ph sz="half" idx="1"/>
          </p:nvPr>
        </p:nvSpPr>
        <p:spPr/>
        <p:txBody>
          <a:bodyPr/>
          <a:lstStyle/>
          <a:p>
            <a:r>
              <a:rPr lang="zh-CN" altLang="en-US" dirty="0"/>
              <a:t>整个存储系统也随着应用的发展在不断进化，从早期的数据库应用催生的集中式存储，到</a:t>
            </a:r>
            <a:r>
              <a:rPr lang="en-US" altLang="zh-CN" dirty="0"/>
              <a:t>web2.0</a:t>
            </a:r>
            <a:r>
              <a:rPr lang="zh-CN" altLang="en-US" dirty="0"/>
              <a:t>应用催生的分布式存储架构，再到电商、视频、移动应用催生的软件定义存储、融合存储架构等进化。</a:t>
            </a:r>
          </a:p>
          <a:p>
            <a:r>
              <a:rPr lang="zh-CN" altLang="en-US" dirty="0"/>
              <a:t>那么面向大模型时代产生的新的应用和海量数据，对于数据存储行业带来怎样的挑战和机遇？整个存储系统应该如何进化？我们通过与存储领域的专家沟通来呈现一个目前存储产业的应对之策。</a:t>
            </a:r>
          </a:p>
          <a:p>
            <a:endParaRPr lang="zh-CN" altLang="en-US"/>
          </a:p>
        </p:txBody>
      </p:sp>
    </p:spTree>
    <p:extLst>
      <p:ext uri="{BB962C8B-B14F-4D97-AF65-F5344CB8AC3E}">
        <p14:creationId xmlns:p14="http://schemas.microsoft.com/office/powerpoint/2010/main" val="257496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使用场景</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在云服务中的使用场景</a:t>
            </a:r>
            <a:endParaRPr lang="en-US" altLang="zh-CN" dirty="0"/>
          </a:p>
        </p:txBody>
      </p:sp>
    </p:spTree>
    <p:extLst>
      <p:ext uri="{BB962C8B-B14F-4D97-AF65-F5344CB8AC3E}">
        <p14:creationId xmlns:p14="http://schemas.microsoft.com/office/powerpoint/2010/main" val="1314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使用场景</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三者分别提供不同层级、不同粒度的存储方式，是一个逐层递增关系</a:t>
            </a:r>
            <a:endParaRPr lang="en-US" altLang="zh-CN" dirty="0"/>
          </a:p>
        </p:txBody>
      </p:sp>
    </p:spTree>
    <p:extLst>
      <p:ext uri="{BB962C8B-B14F-4D97-AF65-F5344CB8AC3E}">
        <p14:creationId xmlns:p14="http://schemas.microsoft.com/office/powerpoint/2010/main" val="167088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三者关系</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块存储：</a:t>
            </a:r>
            <a:r>
              <a:rPr lang="zh-CN" altLang="en-US" dirty="0"/>
              <a:t>为 </a:t>
            </a:r>
            <a:r>
              <a:rPr lang="en-US" altLang="zh-CN" dirty="0"/>
              <a:t>Database</a:t>
            </a:r>
            <a:r>
              <a:rPr lang="zh-CN" altLang="en-US" dirty="0"/>
              <a:t> 的结构化数据存储提供基础，满足 </a:t>
            </a:r>
            <a:r>
              <a:rPr lang="en-US" altLang="zh-CN" dirty="0"/>
              <a:t>Database</a:t>
            </a:r>
            <a:r>
              <a:rPr lang="zh-CN" altLang="en-US" dirty="0"/>
              <a:t> 高性能需求。低延迟高带宽场景，使用块存储是最佳</a:t>
            </a:r>
            <a:r>
              <a:rPr lang="zh-CN" altLang="en-US"/>
              <a:t>方案。</a:t>
            </a:r>
            <a:endParaRPr lang="en-US" altLang="zh-CN" dirty="0"/>
          </a:p>
          <a:p>
            <a:pPr lvl="1"/>
            <a:r>
              <a:rPr lang="zh-CN" altLang="en-US" dirty="0"/>
              <a:t>主要关心数据在存储介质山的存储位置，为后续的存储类型提供一切物理基础</a:t>
            </a:r>
            <a:endParaRPr lang="en-US" altLang="zh-CN" dirty="0"/>
          </a:p>
          <a:p>
            <a:endParaRPr lang="en-US" altLang="zh-CN" dirty="0"/>
          </a:p>
          <a:p>
            <a:r>
              <a:rPr lang="zh-CN" altLang="en-US" b="1" dirty="0"/>
              <a:t>文件存储：</a:t>
            </a:r>
            <a:r>
              <a:rPr lang="zh-CN" altLang="en-US" dirty="0"/>
              <a:t>基于块封装了文件、目录的语义结构，利用层级关系组织数据，通过 </a:t>
            </a:r>
            <a:r>
              <a:rPr lang="en-US" altLang="zh-CN" dirty="0"/>
              <a:t>OS</a:t>
            </a:r>
            <a:r>
              <a:rPr lang="zh-CN" altLang="en-US" dirty="0"/>
              <a:t> 实现文件系统封装（</a:t>
            </a:r>
            <a:r>
              <a:rPr lang="en-US" altLang="zh-CN" dirty="0"/>
              <a:t>Ext4</a:t>
            </a:r>
            <a:r>
              <a:rPr lang="zh-CN" altLang="en-US" dirty="0"/>
              <a:t>），基于大数据封装分布式文件系统（</a:t>
            </a:r>
            <a:r>
              <a:rPr lang="en-US" altLang="zh-CN" dirty="0"/>
              <a:t>HDFS</a:t>
            </a:r>
            <a:r>
              <a:rPr lang="zh-CN" altLang="en-US" dirty="0"/>
              <a:t>），应用层提供 </a:t>
            </a:r>
            <a:r>
              <a:rPr lang="en-US" altLang="zh-CN" dirty="0"/>
              <a:t>XML/JSON</a:t>
            </a:r>
            <a:r>
              <a:rPr lang="zh-CN" altLang="en-US" dirty="0"/>
              <a:t>等格式</a:t>
            </a:r>
            <a:endParaRPr lang="en-US" altLang="zh-CN" dirty="0"/>
          </a:p>
          <a:p>
            <a:pPr lvl="1"/>
            <a:r>
              <a:rPr lang="zh-CN" altLang="en-US" dirty="0"/>
              <a:t>从单机、分布式到大数据，提供多粒度文件语义、满足不同层级的场景需求。主要关心文件组织关系</a:t>
            </a:r>
            <a:endParaRPr lang="en-US" altLang="zh-CN" dirty="0"/>
          </a:p>
          <a:p>
            <a:pPr lvl="1"/>
            <a:endParaRPr lang="en-US" altLang="zh-CN" dirty="0"/>
          </a:p>
          <a:p>
            <a:r>
              <a:rPr lang="zh-CN" altLang="en-US" b="1" dirty="0"/>
              <a:t>对象存储：</a:t>
            </a:r>
            <a:r>
              <a:rPr lang="zh-CN" altLang="en-US" dirty="0"/>
              <a:t>通过对象对数据的透明读写，多模态异构数据统一抽象为对象进行操作（</a:t>
            </a:r>
            <a:r>
              <a:rPr lang="en-US" altLang="zh-CN" dirty="0"/>
              <a:t>AI</a:t>
            </a:r>
            <a:r>
              <a:rPr lang="zh-CN" altLang="en-US" dirty="0"/>
              <a:t> 中为</a:t>
            </a:r>
            <a:r>
              <a:rPr lang="en-US" altLang="zh-CN" dirty="0"/>
              <a:t>Tensor</a:t>
            </a:r>
            <a:r>
              <a:rPr lang="zh-CN" altLang="en-US" dirty="0"/>
              <a:t>）。</a:t>
            </a:r>
            <a:endParaRPr lang="en-US" altLang="zh-CN" dirty="0"/>
          </a:p>
        </p:txBody>
      </p:sp>
    </p:spTree>
    <p:extLst>
      <p:ext uri="{BB962C8B-B14F-4D97-AF65-F5344CB8AC3E}">
        <p14:creationId xmlns:p14="http://schemas.microsoft.com/office/powerpoint/2010/main" val="28516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7E66F-9E64-EE44-ADD1-1D74BBE722F2}"/>
              </a:ext>
            </a:extLst>
          </p:cNvPr>
          <p:cNvSpPr>
            <a:spLocks noGrp="1"/>
          </p:cNvSpPr>
          <p:nvPr>
            <p:ph type="title"/>
          </p:nvPr>
        </p:nvSpPr>
        <p:spPr/>
        <p:txBody>
          <a:bodyPr/>
          <a:lstStyle/>
          <a:p>
            <a:r>
              <a:rPr lang="en-US" altLang="zh-CN" b="0" dirty="0"/>
              <a:t>NVMe</a:t>
            </a:r>
            <a:r>
              <a:rPr lang="zh-CN" altLang="en-US" b="0" dirty="0"/>
              <a:t>协议</a:t>
            </a:r>
            <a:endParaRPr kumimoji="1" lang="zh-CN" altLang="en-US"/>
          </a:p>
        </p:txBody>
      </p:sp>
      <p:sp>
        <p:nvSpPr>
          <p:cNvPr id="3" name="内容占位符 2">
            <a:extLst>
              <a:ext uri="{FF2B5EF4-FFF2-40B4-BE49-F238E27FC236}">
                <a16:creationId xmlns:a16="http://schemas.microsoft.com/office/drawing/2014/main" id="{178B392A-B538-1A40-8693-F062E4CB55C7}"/>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2063784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了解从小模型到大模型，大模型带来的优点</a:t>
            </a:r>
            <a:endParaRPr lang="en-US" altLang="zh-CN" dirty="0"/>
          </a:p>
          <a:p>
            <a:pPr marL="457200" indent="-457200">
              <a:lnSpc>
                <a:spcPct val="150000"/>
              </a:lnSpc>
              <a:buFont typeface="+mj-lt"/>
              <a:buAutoNum type="arabicPeriod"/>
            </a:pPr>
            <a:r>
              <a:rPr lang="zh-CN" altLang="en-US" dirty="0"/>
              <a:t>了解了大模型训练需要</a:t>
            </a:r>
            <a:r>
              <a:rPr lang="en-US" altLang="zh-CN" dirty="0"/>
              <a:t>AI</a:t>
            </a:r>
            <a:r>
              <a:rPr lang="zh-CN" altLang="en-US" dirty="0"/>
              <a:t>集群，去降低模型训练时间</a:t>
            </a:r>
            <a:endParaRPr lang="en-US" altLang="zh-CN" dirty="0"/>
          </a:p>
          <a:p>
            <a:pPr marL="457200" indent="-457200">
              <a:lnSpc>
                <a:spcPct val="150000"/>
              </a:lnSpc>
              <a:buFont typeface="+mj-lt"/>
              <a:buAutoNum type="arabicPeriod"/>
            </a:pPr>
            <a:r>
              <a:rPr lang="zh-CN" altLang="en-US" dirty="0"/>
              <a:t>了解通过集群架构、通信、存储来提升</a:t>
            </a:r>
            <a:r>
              <a:rPr lang="en-US" altLang="zh-CN" dirty="0"/>
              <a:t>AI</a:t>
            </a:r>
            <a:r>
              <a:rPr lang="zh-CN" altLang="en-US" dirty="0"/>
              <a:t>集群加速比和利用率</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存储的现状</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数据存储经历了</a:t>
            </a:r>
            <a:r>
              <a:rPr lang="zh-CN" altLang="en-US" u="sng" dirty="0"/>
              <a:t>文件存储、数据库存储、大数据存储、数据湖存储、湖仓一体存储、云原生存储</a:t>
            </a:r>
            <a:r>
              <a:rPr lang="zh-CN" altLang="en-US" dirty="0"/>
              <a:t>等不同发展阶段。</a:t>
            </a:r>
            <a:endParaRPr lang="en-US" altLang="zh-CN" dirty="0"/>
          </a:p>
        </p:txBody>
      </p:sp>
    </p:spTree>
    <p:extLst>
      <p:ext uri="{BB962C8B-B14F-4D97-AF65-F5344CB8AC3E}">
        <p14:creationId xmlns:p14="http://schemas.microsoft.com/office/powerpoint/2010/main" val="6528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存储的新技术点</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从而带来新的存储技术点，</a:t>
            </a:r>
            <a:r>
              <a:rPr lang="zh-CN" altLang="en-US" u="sng" dirty="0"/>
              <a:t>存算一体、存内计算、异构存储、多模态存储、小文件存储、分布式存储、高性能存储、增量存储、向量存储</a:t>
            </a:r>
            <a:r>
              <a:rPr lang="zh-CN" altLang="en-US" dirty="0"/>
              <a:t>等。</a:t>
            </a:r>
            <a:endParaRPr lang="en-US" altLang="zh-CN" dirty="0"/>
          </a:p>
          <a:p>
            <a:pPr marL="342900" indent="-342900">
              <a:buFont typeface="Arial" panose="020B0604020202020204" pitchFamily="34" charset="0"/>
              <a:buChar char="•"/>
            </a:pPr>
            <a:r>
              <a:rPr lang="zh-CN" altLang="en-US" dirty="0"/>
              <a:t>但是对于 </a:t>
            </a:r>
            <a:r>
              <a:rPr lang="en-US" altLang="zh-CN" dirty="0"/>
              <a:t>AI</a:t>
            </a:r>
            <a:r>
              <a:rPr lang="zh-CN" altLang="en-US" dirty="0"/>
              <a:t> 大模型而言，有些是 </a:t>
            </a:r>
            <a:r>
              <a:rPr lang="en-US" altLang="zh-CN" dirty="0"/>
              <a:t>AI</a:t>
            </a:r>
            <a:r>
              <a:rPr lang="zh-CN" altLang="en-US" dirty="0"/>
              <a:t> 的未来，有些并不是 </a:t>
            </a:r>
            <a:r>
              <a:rPr lang="en-US" altLang="zh-CN" dirty="0"/>
              <a:t>AI</a:t>
            </a:r>
            <a:r>
              <a:rPr lang="zh-CN" altLang="en-US" dirty="0"/>
              <a:t> 所需要的，有些只是作为增值服务，有些是落后的技术，因此需要了解 </a:t>
            </a:r>
            <a:r>
              <a:rPr lang="en-US" altLang="zh-CN" dirty="0"/>
              <a:t>AI</a:t>
            </a:r>
            <a:r>
              <a:rPr lang="zh-CN" altLang="en-US" dirty="0"/>
              <a:t> 对于存储的需求。</a:t>
            </a:r>
            <a:endParaRPr lang="en-US" altLang="zh-CN" dirty="0"/>
          </a:p>
        </p:txBody>
      </p:sp>
    </p:spTree>
    <p:extLst>
      <p:ext uri="{BB962C8B-B14F-4D97-AF65-F5344CB8AC3E}">
        <p14:creationId xmlns:p14="http://schemas.microsoft.com/office/powerpoint/2010/main" val="323722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kumimoji="1" lang="zh-CN" altLang="en-US" dirty="0"/>
          </a:p>
        </p:txBody>
      </p:sp>
      <p:sp>
        <p:nvSpPr>
          <p:cNvPr id="3" name="内容占位符 2">
            <a:extLst>
              <a:ext uri="{FF2B5EF4-FFF2-40B4-BE49-F238E27FC236}">
                <a16:creationId xmlns:a16="http://schemas.microsoft.com/office/drawing/2014/main" id="{3120B39A-63E2-5A4D-A75B-B41799DA902B}"/>
              </a:ext>
            </a:extLst>
          </p:cNvPr>
          <p:cNvSpPr>
            <a:spLocks noGrp="1"/>
          </p:cNvSpPr>
          <p:nvPr>
            <p:ph sz="half" idx="1"/>
          </p:nvPr>
        </p:nvSpPr>
        <p:spPr/>
        <p:txBody>
          <a:bodyPr/>
          <a:lstStyle/>
          <a:p>
            <a:endParaRPr kumimoji="1" lang="zh-CN" altLang="en-US" dirty="0"/>
          </a:p>
        </p:txBody>
      </p:sp>
      <p:pic>
        <p:nvPicPr>
          <p:cNvPr id="5" name="图片 4">
            <a:extLst>
              <a:ext uri="{FF2B5EF4-FFF2-40B4-BE49-F238E27FC236}">
                <a16:creationId xmlns:a16="http://schemas.microsoft.com/office/drawing/2014/main" id="{39F12AEE-6961-2B4F-803D-E00EE6F35301}"/>
              </a:ext>
            </a:extLst>
          </p:cNvPr>
          <p:cNvPicPr>
            <a:picLocks noChangeAspect="1"/>
          </p:cNvPicPr>
          <p:nvPr/>
        </p:nvPicPr>
        <p:blipFill>
          <a:blip r:embed="rId2"/>
          <a:stretch>
            <a:fillRect/>
          </a:stretch>
        </p:blipFill>
        <p:spPr>
          <a:xfrm>
            <a:off x="5028227" y="1484784"/>
            <a:ext cx="6111855" cy="4156841"/>
          </a:xfrm>
          <a:prstGeom prst="rect">
            <a:avLst/>
          </a:prstGeom>
        </p:spPr>
      </p:pic>
      <p:sp>
        <p:nvSpPr>
          <p:cNvPr id="4" name="矩形 3">
            <a:extLst>
              <a:ext uri="{FF2B5EF4-FFF2-40B4-BE49-F238E27FC236}">
                <a16:creationId xmlns:a16="http://schemas.microsoft.com/office/drawing/2014/main" id="{99CB3805-6BA8-E847-94B3-ACD81E72E79D}"/>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提供流程画图</a:t>
            </a:r>
          </a:p>
        </p:txBody>
      </p:sp>
    </p:spTree>
    <p:extLst>
      <p:ext uri="{BB962C8B-B14F-4D97-AF65-F5344CB8AC3E}">
        <p14:creationId xmlns:p14="http://schemas.microsoft.com/office/powerpoint/2010/main" val="349589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数据存储类型</a:t>
            </a:r>
          </a:p>
        </p:txBody>
      </p:sp>
    </p:spTree>
    <p:extLst>
      <p:ext uri="{BB962C8B-B14F-4D97-AF65-F5344CB8AC3E}">
        <p14:creationId xmlns:p14="http://schemas.microsoft.com/office/powerpoint/2010/main" val="3683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存储类型</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存储的数据格式：</a:t>
            </a:r>
            <a:r>
              <a:rPr lang="zh-CN" altLang="en-US" dirty="0"/>
              <a:t>块存储、文件存储、对象存储。</a:t>
            </a:r>
            <a:endParaRPr lang="en-US" altLang="zh-CN" dirty="0"/>
          </a:p>
          <a:p>
            <a:r>
              <a:rPr lang="zh-CN" altLang="en-US" b="1" dirty="0"/>
              <a:t>块存储：</a:t>
            </a:r>
            <a:r>
              <a:rPr lang="zh-CN" altLang="en-US" dirty="0"/>
              <a:t>可获取任何数据（文件或数据库</a:t>
            </a:r>
            <a:r>
              <a:rPr lang="en-US" altLang="zh-CN" dirty="0"/>
              <a:t>item</a:t>
            </a:r>
            <a:r>
              <a:rPr lang="zh-CN" altLang="en-US" dirty="0"/>
              <a:t>），将其分为大小相同的数据块；</a:t>
            </a:r>
            <a:endParaRPr lang="en-US" altLang="zh-CN" dirty="0"/>
          </a:p>
          <a:p>
            <a:r>
              <a:rPr lang="zh-CN" altLang="en-US" b="1" dirty="0"/>
              <a:t>文件存储：</a:t>
            </a:r>
            <a:r>
              <a:rPr lang="zh-CN" altLang="en-US" dirty="0"/>
              <a:t>以文件 </a:t>
            </a:r>
            <a:r>
              <a:rPr lang="en-US" altLang="zh-CN" dirty="0"/>
              <a:t>and/or</a:t>
            </a:r>
            <a:r>
              <a:rPr lang="zh-CN" altLang="en-US" dirty="0"/>
              <a:t> 文件夹的层次结构来这里和呈现数据；</a:t>
            </a:r>
            <a:endParaRPr lang="en-US" altLang="zh-CN" dirty="0"/>
          </a:p>
          <a:p>
            <a:r>
              <a:rPr lang="zh-CN" altLang="en-US" b="1" dirty="0"/>
              <a:t>对象存续：</a:t>
            </a:r>
            <a:r>
              <a:rPr lang="zh-CN" altLang="en-US" dirty="0"/>
              <a:t>非结构化格式 </a:t>
            </a:r>
            <a:r>
              <a:rPr lang="en-US" altLang="zh-CN" dirty="0"/>
              <a:t>and/or</a:t>
            </a:r>
            <a:r>
              <a:rPr lang="zh-CN" altLang="en-US" dirty="0"/>
              <a:t> 对象的单位存储和管理数据；</a:t>
            </a:r>
            <a:endParaRPr lang="en-US" altLang="zh-CN" dirty="0"/>
          </a:p>
        </p:txBody>
      </p:sp>
    </p:spTree>
    <p:extLst>
      <p:ext uri="{BB962C8B-B14F-4D97-AF65-F5344CB8AC3E}">
        <p14:creationId xmlns:p14="http://schemas.microsoft.com/office/powerpoint/2010/main" val="28115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Gill Sans MT" panose="020B0502020104020203" pitchFamily="34" charset="0"/>
                <a:sym typeface="Huawei Sans" panose="020C0503030203020204" pitchFamily="34" charset="0"/>
              </a:rPr>
              <a:t>存储类型与 </a:t>
            </a:r>
            <a:r>
              <a:rPr lang="en-US" altLang="zh-CN" dirty="0">
                <a:latin typeface="Gill Sans MT" panose="020B0502020104020203" pitchFamily="34" charset="0"/>
                <a:sym typeface="Huawei Sans" panose="020C0503030203020204" pitchFamily="34" charset="0"/>
              </a:rPr>
              <a:t>AI</a:t>
            </a:r>
            <a:r>
              <a:rPr lang="zh-CN" altLang="en-US" dirty="0">
                <a:latin typeface="Gill Sans MT" panose="020B0502020104020203" pitchFamily="34" charset="0"/>
                <a:sym typeface="Huawei Sans" panose="020C0503030203020204" pitchFamily="34" charset="0"/>
              </a:rPr>
              <a:t> 的关系</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存储的数据格式：</a:t>
            </a:r>
            <a:r>
              <a:rPr lang="zh-CN" altLang="en-US" dirty="0"/>
              <a:t>块存储、文件存储、对象存储。</a:t>
            </a:r>
            <a:endParaRPr lang="en-US" altLang="zh-CN" dirty="0"/>
          </a:p>
          <a:p>
            <a:r>
              <a:rPr lang="zh-CN" altLang="en-US" b="1" dirty="0"/>
              <a:t>块存储：</a:t>
            </a:r>
            <a:r>
              <a:rPr lang="zh-CN" altLang="en-US" dirty="0"/>
              <a:t>可获取任何数据（文件或数据库</a:t>
            </a:r>
            <a:r>
              <a:rPr lang="en-US" altLang="zh-CN" dirty="0"/>
              <a:t>item</a:t>
            </a:r>
            <a:r>
              <a:rPr lang="zh-CN" altLang="en-US" dirty="0"/>
              <a:t>），将其分为大小相同的数据块；</a:t>
            </a:r>
            <a:endParaRPr lang="en-US" altLang="zh-CN" dirty="0"/>
          </a:p>
          <a:p>
            <a:pPr lvl="1"/>
            <a:r>
              <a:rPr lang="en-US" altLang="zh-CN" sz="1600" dirty="0">
                <a:highlight>
                  <a:srgbClr val="FFFF00"/>
                </a:highlight>
              </a:rPr>
              <a:t>——</a:t>
            </a:r>
            <a:r>
              <a:rPr lang="zh-CN" altLang="en-US" sz="1600" dirty="0">
                <a:highlight>
                  <a:srgbClr val="FFFF00"/>
                </a:highlight>
              </a:rPr>
              <a:t> </a:t>
            </a:r>
            <a:r>
              <a:rPr lang="en-US" altLang="zh-CN" sz="1600" dirty="0">
                <a:highlight>
                  <a:srgbClr val="FFFF00"/>
                </a:highlight>
              </a:rPr>
              <a:t>AI</a:t>
            </a:r>
            <a:r>
              <a:rPr lang="zh-CN" altLang="en-US" sz="1600" dirty="0">
                <a:highlight>
                  <a:srgbClr val="FFFF00"/>
                </a:highlight>
              </a:rPr>
              <a:t> 大模型中会以 </a:t>
            </a:r>
            <a:r>
              <a:rPr lang="en-US" altLang="zh-CN" sz="1600" dirty="0">
                <a:highlight>
                  <a:srgbClr val="FFFF00"/>
                </a:highlight>
              </a:rPr>
              <a:t>bin</a:t>
            </a:r>
            <a:r>
              <a:rPr lang="zh-CN" altLang="en-US" sz="1600" dirty="0">
                <a:highlight>
                  <a:srgbClr val="FFFF00"/>
                </a:highlight>
              </a:rPr>
              <a:t> 或者 拆分后的 </a:t>
            </a:r>
            <a:r>
              <a:rPr lang="en-US" altLang="zh-CN" sz="1600" dirty="0">
                <a:highlight>
                  <a:srgbClr val="FFFF00"/>
                </a:highlight>
              </a:rPr>
              <a:t>bin</a:t>
            </a:r>
            <a:r>
              <a:rPr lang="zh-CN" altLang="en-US" sz="1600" dirty="0">
                <a:highlight>
                  <a:srgbClr val="FFFF00"/>
                </a:highlight>
              </a:rPr>
              <a:t> 块把模型权重参数存储起来</a:t>
            </a:r>
            <a:endParaRPr lang="en-US" altLang="zh-CN" sz="1600" dirty="0">
              <a:highlight>
                <a:srgbClr val="FFFF00"/>
              </a:highlight>
            </a:endParaRPr>
          </a:p>
          <a:p>
            <a:r>
              <a:rPr lang="zh-CN" altLang="en-US" b="1" dirty="0"/>
              <a:t>文件存储：</a:t>
            </a:r>
            <a:r>
              <a:rPr lang="zh-CN" altLang="en-US" dirty="0"/>
              <a:t>以文件 </a:t>
            </a:r>
            <a:r>
              <a:rPr lang="en-US" altLang="zh-CN" dirty="0"/>
              <a:t>and/or</a:t>
            </a:r>
            <a:r>
              <a:rPr lang="zh-CN" altLang="en-US" dirty="0"/>
              <a:t> 文件夹的层次结构来这里和呈现数据；</a:t>
            </a:r>
            <a:endParaRPr lang="en-US" altLang="zh-CN" dirty="0"/>
          </a:p>
          <a:p>
            <a:r>
              <a:rPr lang="zh-CN" altLang="en-US" b="1" dirty="0"/>
              <a:t>对象存续：</a:t>
            </a:r>
            <a:r>
              <a:rPr lang="zh-CN" altLang="en-US" dirty="0"/>
              <a:t>非结构化格式 </a:t>
            </a:r>
            <a:r>
              <a:rPr lang="en-US" altLang="zh-CN" dirty="0"/>
              <a:t>and/or</a:t>
            </a:r>
            <a:r>
              <a:rPr lang="zh-CN" altLang="en-US" dirty="0"/>
              <a:t> 对象的单位存储和管理数据；</a:t>
            </a:r>
            <a:endParaRPr lang="en-US" altLang="zh-CN" dirty="0"/>
          </a:p>
        </p:txBody>
      </p:sp>
    </p:spTree>
    <p:extLst>
      <p:ext uri="{BB962C8B-B14F-4D97-AF65-F5344CB8AC3E}">
        <p14:creationId xmlns:p14="http://schemas.microsoft.com/office/powerpoint/2010/main" val="366248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30360</TotalTime>
  <Words>1467</Words>
  <Application>Microsoft Macintosh PowerPoint</Application>
  <PresentationFormat>自定义</PresentationFormat>
  <Paragraphs>179</Paragraphs>
  <Slides>23</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23</vt:i4>
      </vt:variant>
    </vt:vector>
  </HeadingPairs>
  <TitlesOfParts>
    <vt:vector size="39"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存储的现状</vt:lpstr>
      <vt:lpstr>存储的新技术点</vt:lpstr>
      <vt:lpstr>关于本内容</vt:lpstr>
      <vt:lpstr>关于本内容</vt:lpstr>
      <vt:lpstr>PowerPoint 演示文稿</vt:lpstr>
      <vt:lpstr>存储类型</vt:lpstr>
      <vt:lpstr>存储类型与 AI 的关系</vt:lpstr>
      <vt:lpstr>存储类型与 AI 的关系</vt:lpstr>
      <vt:lpstr>存储类型与 AI 的关系</vt:lpstr>
      <vt:lpstr>存储类型与 AI 的关系</vt:lpstr>
      <vt:lpstr>存储类型对比</vt:lpstr>
      <vt:lpstr>存储类型对比</vt:lpstr>
      <vt:lpstr>PowerPoint 演示文稿</vt:lpstr>
      <vt:lpstr>PowerPoint 演示文稿</vt:lpstr>
      <vt:lpstr>使用场景</vt:lpstr>
      <vt:lpstr>使用场景</vt:lpstr>
      <vt:lpstr>三者关系</vt:lpstr>
      <vt:lpstr>NVMe协议</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9716</cp:revision>
  <cp:lastPrinted>2023-09-08T09:14:01Z</cp:lastPrinted>
  <dcterms:created xsi:type="dcterms:W3CDTF">2020-08-28T08:44:19Z</dcterms:created>
  <dcterms:modified xsi:type="dcterms:W3CDTF">2023-11-17T13:55:00Z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